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_rels/notesSlide3.xml.rels" ContentType="application/vnd.openxmlformats-package.relationships+xml"/>
  <Override PartName="/ppt/notesSlides/_rels/notesSlide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.jpeg" ContentType="image/jpeg"/>
  <Override PartName="/ppt/media/image8.png" ContentType="image/png"/>
  <Override PartName="/ppt/media/image38.png" ContentType="image/png"/>
  <Override PartName="/ppt/media/image2.jpeg" ContentType="image/jpeg"/>
  <Override PartName="/ppt/media/image3.jpeg" ContentType="image/jpeg"/>
  <Override PartName="/ppt/media/image4.png" ContentType="image/png"/>
  <Override PartName="/ppt/media/image7.png" ContentType="image/png"/>
  <Override PartName="/ppt/media/image11.png" ContentType="image/png"/>
  <Override PartName="/ppt/media/image5.jpeg" ContentType="image/jpeg"/>
  <Override PartName="/ppt/media/image34.jpeg" ContentType="image/jpeg"/>
  <Override PartName="/ppt/media/image6.png" ContentType="image/png"/>
  <Override PartName="/ppt/media/image9.png" ContentType="image/png"/>
  <Override PartName="/ppt/media/image10.png" ContentType="image/png"/>
  <Override PartName="/ppt/media/image18.jpeg" ContentType="image/jpeg"/>
  <Override PartName="/ppt/media/image12.png" ContentType="image/png"/>
  <Override PartName="/ppt/media/image19.png" ContentType="image/png"/>
  <Override PartName="/ppt/media/image13.jpeg" ContentType="image/jpeg"/>
  <Override PartName="/ppt/media/image14.png" ContentType="image/png"/>
  <Override PartName="/ppt/media/image35.jpeg" ContentType="image/jpeg"/>
  <Override PartName="/ppt/media/image15.png" ContentType="image/png"/>
  <Override PartName="/ppt/media/image16.png" ContentType="image/png"/>
  <Override PartName="/ppt/media/image17.jpeg" ContentType="image/jpeg"/>
  <Override PartName="/ppt/media/image44.png" ContentType="image/png"/>
  <Override PartName="/ppt/media/image20.jpeg" ContentType="image/jpeg"/>
  <Override PartName="/ppt/media/image21.jpeg" ContentType="image/jpeg"/>
  <Override PartName="/ppt/media/image22.png" ContentType="image/png"/>
  <Override PartName="/ppt/media/image39.jpeg" ContentType="image/jpeg"/>
  <Override PartName="/ppt/media/media23.mp4" ContentType="video/mp4"/>
  <Override PartName="/ppt/media/image24.png" ContentType="image/png"/>
  <Override PartName="/ppt/media/image25.png" ContentType="image/png"/>
  <Override PartName="/ppt/media/image26.png" ContentType="image/png"/>
  <Override PartName="/ppt/media/image27.jpeg" ContentType="image/jpeg"/>
  <Override PartName="/ppt/media/image28.jpeg" ContentType="image/jpeg"/>
  <Override PartName="/ppt/media/image29.png" ContentType="image/png"/>
  <Override PartName="/ppt/media/image30.jpeg" ContentType="image/jpeg"/>
  <Override PartName="/ppt/media/image31.jpeg" ContentType="image/jpeg"/>
  <Override PartName="/ppt/media/image32.jpeg" ContentType="image/jpeg"/>
  <Override PartName="/ppt/media/image33.png" ContentType="image/png"/>
  <Override PartName="/ppt/media/image36.png" ContentType="image/png"/>
  <Override PartName="/ppt/media/image37.png" ContentType="image/png"/>
  <Override PartName="/ppt/media/image40.jpeg" ContentType="image/jpeg"/>
  <Override PartName="/ppt/media/image41.png" ContentType="image/png"/>
  <Override PartName="/ppt/media/image42.jpeg" ContentType="image/jpeg"/>
  <Override PartName="/ppt/media/image43.jpeg" ContentType="image/jpeg"/>
  <Override PartName="/ppt/media/image45.png" ContentType="image/png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spostare la diapositiva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2000" spc="-1" strike="noStrike">
                <a:latin typeface="Arial"/>
              </a:rPr>
              <a:t>Fai clic per modificare il formato delle note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1400" spc="-1" strike="noStrike">
                <a:latin typeface="Times New Roman"/>
              </a:rPr>
              <a:t> 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it-IT" sz="1400" spc="-1" strike="noStrike">
                <a:latin typeface="Times New Roman"/>
              </a:rPr>
              <a:t> 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it-IT" sz="1400" spc="-1" strike="noStrike">
                <a:latin typeface="Times New Roman"/>
              </a:rPr>
              <a:t> 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4D5D7B98-A758-42A8-9B97-8342909C3032}" type="slidenum">
              <a:rPr b="0" lang="it-IT" sz="1400" spc="-1" strike="noStrike">
                <a:latin typeface="Times New Roman"/>
              </a:rPr>
              <a:t>1</a:t>
            </a:fld>
            <a:endParaRPr b="0" lang="it-I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</p:spPr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265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923DA7C-998E-4B2E-BCA5-7179B361E68B}" type="slidenum">
              <a:rPr b="0" lang="it-IT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&lt;numero&gt;</a:t>
            </a:fld>
            <a:endParaRPr b="0" lang="it-IT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</p:spPr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2D5176A-5405-4700-9D23-A09D2BB0FDEB}" type="slidenum">
              <a:rPr b="0" lang="it-IT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&lt;numero&gt;</a:t>
            </a:fld>
            <a:endParaRPr b="0" lang="it-IT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it-IT" sz="1800" spc="-1" strike="noStrike">
                <a:latin typeface="Arial"/>
              </a:rPr>
              <a:t>Fai clic per modificare il formato del testo del titolo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</p:spPr>
        <p:txBody>
          <a:bodyPr lIns="0" rIns="0" tIns="0" bIns="0">
            <a:normAutofit fontScale="3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Fai clic per modificare il formato del testo della struttura</a:t>
            </a:r>
            <a:endParaRPr b="0" lang="it-IT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Secondo livello struttura</a:t>
            </a:r>
            <a:endParaRPr b="0" lang="it-IT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Quarto livello struttura</a:t>
            </a:r>
            <a:endParaRPr b="0" lang="it-IT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Quinto livello struttura</a:t>
            </a:r>
            <a:endParaRPr b="0" lang="it-IT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Sesto livello struttura</a:t>
            </a:r>
            <a:endParaRPr b="0" lang="it-IT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Settimo livello struttura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</p:spPr>
        <p:txBody>
          <a:bodyPr lIns="0" rIns="0" tIns="0" bIns="0">
            <a:normAutofit fontScale="3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Fai clic per modificare il formato del testo della struttura</a:t>
            </a:r>
            <a:endParaRPr b="0" lang="it-IT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Secondo livello struttura</a:t>
            </a:r>
            <a:endParaRPr b="0" lang="it-IT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Quarto livello struttura</a:t>
            </a:r>
            <a:endParaRPr b="0" lang="it-IT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Quinto livello struttura</a:t>
            </a:r>
            <a:endParaRPr b="0" lang="it-IT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Sesto livello struttura</a:t>
            </a:r>
            <a:endParaRPr b="0" lang="it-IT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Settimo livello struttura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480"/>
          </a:xfrm>
          <a:prstGeom prst="rect">
            <a:avLst/>
          </a:prstGeom>
        </p:spPr>
        <p:txBody>
          <a:bodyPr lIns="0" rIns="0" tIns="0" bIns="0">
            <a:normAutofit fontScale="3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Fai clic per modificare il formato del testo della struttura</a:t>
            </a:r>
            <a:endParaRPr b="0" lang="it-IT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Secondo livello struttura</a:t>
            </a:r>
            <a:endParaRPr b="0" lang="it-IT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Quarto livello struttura</a:t>
            </a:r>
            <a:endParaRPr b="0" lang="it-IT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Quinto livello struttura</a:t>
            </a:r>
            <a:endParaRPr b="0" lang="it-IT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Sesto livello struttura</a:t>
            </a:r>
            <a:endParaRPr b="0" lang="it-IT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Settimo livello struttura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</p:spPr>
        <p:txBody>
          <a:bodyPr lIns="0" rIns="0" tIns="0" bIns="0">
            <a:normAutofit fontScale="3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Fai clic per modificare il formato del testo della struttura</a:t>
            </a:r>
            <a:endParaRPr b="0" lang="it-IT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Secondo livello struttura</a:t>
            </a:r>
            <a:endParaRPr b="0" lang="it-IT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Quarto livello struttura</a:t>
            </a:r>
            <a:endParaRPr b="0" lang="it-IT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Quinto livello struttura</a:t>
            </a:r>
            <a:endParaRPr b="0" lang="it-IT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Sesto livello struttura</a:t>
            </a:r>
            <a:endParaRPr b="0" lang="it-IT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Settimo livello struttura</a:t>
            </a:r>
            <a:endParaRPr b="0" lang="it-IT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hyperlink" Target="file:///C:/Users/Utente/Desktop/11%20ottobre/didacta%20def_flacco_Potenza/video/restiamo_umani_Trim.mp4" TargetMode="External"/><Relationship Id="rId3" Type="http://schemas.openxmlformats.org/officeDocument/2006/relationships/video" Target="../media/media23.mp4"/><Relationship Id="rId4" Type="http://schemas.microsoft.com/office/2007/relationships/media" Target="../media/media23.mp4"/><Relationship Id="rId5" Type="http://schemas.openxmlformats.org/officeDocument/2006/relationships/image" Target="../media/image24.png"/><Relationship Id="rId6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hyperlink" Target="file:///C:/Users/Utente/Desktop/11%20ottobre/didacta%20def_flacco_Potenza/video/STRANI%20INCONTRI%20AL%20MUSEO%20DEF1.mov" TargetMode="External"/><Relationship Id="rId3" Type="http://schemas.openxmlformats.org/officeDocument/2006/relationships/hyperlink" Target="https://www.youtube.com/watch?v=lvt9OYtTNvs" TargetMode="External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magine 4" descr=""/>
          <p:cNvPicPr/>
          <p:nvPr/>
        </p:nvPicPr>
        <p:blipFill>
          <a:blip r:embed="rId1"/>
          <a:stretch/>
        </p:blipFill>
        <p:spPr>
          <a:xfrm>
            <a:off x="0" y="892080"/>
            <a:ext cx="9140760" cy="5962320"/>
          </a:xfrm>
          <a:prstGeom prst="rect">
            <a:avLst/>
          </a:prstGeom>
          <a:ln w="9360"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119880" y="1993680"/>
            <a:ext cx="8769960" cy="283284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threePt"/>
          </a:scene3d>
          <a:sp3d>
            <a:bevelB prst="slope"/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ffff"/>
                </a:solidFill>
                <a:latin typeface="Calibri"/>
                <a:ea typeface="DejaVu Sans"/>
              </a:rPr>
              <a:t>Liceo Classico </a:t>
            </a:r>
            <a:endParaRPr b="0" lang="it-IT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ffff"/>
                </a:solidFill>
                <a:latin typeface="Calibri"/>
                <a:ea typeface="DejaVu Sans"/>
              </a:rPr>
              <a:t>“</a:t>
            </a:r>
            <a:r>
              <a:rPr b="1" lang="it-IT" sz="6000" spc="-1" strike="noStrike">
                <a:solidFill>
                  <a:srgbClr val="ffffff"/>
                </a:solidFill>
                <a:latin typeface="Calibri"/>
                <a:ea typeface="DejaVu Sans"/>
              </a:rPr>
              <a:t>Quinto Orazio Flacco” </a:t>
            </a:r>
            <a:endParaRPr b="0" lang="it-IT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ffff"/>
                </a:solidFill>
                <a:latin typeface="Calibri"/>
                <a:ea typeface="DejaVu Sans"/>
              </a:rPr>
              <a:t>di Potenza</a:t>
            </a:r>
            <a:endParaRPr b="0" lang="it-IT" sz="6000" spc="-1" strike="noStrike">
              <a:latin typeface="Arial"/>
            </a:endParaRPr>
          </a:p>
        </p:txBody>
      </p:sp>
      <p:pic>
        <p:nvPicPr>
          <p:cNvPr id="125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9140760" cy="1396800"/>
          </a:xfrm>
          <a:prstGeom prst="rect">
            <a:avLst/>
          </a:prstGeom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126" name="CustomShape 2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085E5B5-2360-4CDF-9C06-33AC8E2CC15C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142920" y="2085840"/>
            <a:ext cx="8856360" cy="942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Discipline giuridiche ed economiche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(2 h settimanali) 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a.s. 2018/19: 2 classi – 2019/20: 2 classi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77760" y="3681360"/>
            <a:ext cx="8856360" cy="2649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it-IT" sz="2800" spc="-1" strike="noStrike">
                <a:solidFill>
                  <a:srgbClr val="00b050"/>
                </a:solidFill>
                <a:latin typeface="Calibri"/>
                <a:ea typeface="DejaVu Sans"/>
              </a:rPr>
              <a:t>PCTO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b="1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Restiamo umani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(approfondire la conoscenza dei diritti riconosciuti tanto dalla nostra Carta costituzionale quanto dalle Convenzioni internazionali in tema di diritti umani)                </a:t>
            </a:r>
            <a:endParaRPr b="0" lang="it-IT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Profilo professionale: operatore nel campo dell’impresa sociale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120600" y="2936880"/>
            <a:ext cx="7207200" cy="51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Calibri"/>
                <a:ea typeface="DejaVu Sans"/>
              </a:rPr>
              <a:t>CLIL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345960" y="1295280"/>
            <a:ext cx="8540640" cy="78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4800" spc="-1" strike="noStrike">
                <a:solidFill>
                  <a:srgbClr val="ff0000"/>
                </a:solidFill>
                <a:latin typeface="Calibri"/>
                <a:ea typeface="DejaVu Sans"/>
              </a:rPr>
              <a:t>Il potenziamento giuridico</a:t>
            </a:r>
            <a:br/>
            <a:br/>
            <a:endParaRPr b="0" lang="it-IT" sz="4800" spc="-1" strike="noStrike">
              <a:latin typeface="Arial"/>
            </a:endParaRPr>
          </a:p>
        </p:txBody>
      </p:sp>
      <p:sp>
        <p:nvSpPr>
          <p:cNvPr id="176" name="CustomShape 5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A8E6AC3-CD1F-44A8-9420-BC0ED01C143C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178" name="CustomShape 1"/>
          <p:cNvSpPr/>
          <p:nvPr/>
        </p:nvSpPr>
        <p:spPr>
          <a:xfrm>
            <a:off x="291960" y="1401840"/>
            <a:ext cx="8340480" cy="374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Attività: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Lezioni in classe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Allestimento di performance per la NNLC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Stage di formazione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  <p:pic>
        <p:nvPicPr>
          <p:cNvPr id="179" name="Immagine 2" descr=""/>
          <p:cNvPicPr/>
          <p:nvPr/>
        </p:nvPicPr>
        <p:blipFill>
          <a:blip r:embed="rId2"/>
          <a:stretch/>
        </p:blipFill>
        <p:spPr>
          <a:xfrm>
            <a:off x="4406760" y="3448080"/>
            <a:ext cx="4517640" cy="3011400"/>
          </a:xfrm>
          <a:prstGeom prst="rect">
            <a:avLst/>
          </a:prstGeom>
          <a:ln w="9360">
            <a:noFill/>
          </a:ln>
        </p:spPr>
      </p:pic>
      <p:pic>
        <p:nvPicPr>
          <p:cNvPr id="180" name="Immagine 3" descr=""/>
          <p:cNvPicPr/>
          <p:nvPr/>
        </p:nvPicPr>
        <p:blipFill>
          <a:blip r:embed="rId3"/>
          <a:stretch/>
        </p:blipFill>
        <p:spPr>
          <a:xfrm>
            <a:off x="291960" y="4087800"/>
            <a:ext cx="3581280" cy="2685960"/>
          </a:xfrm>
          <a:prstGeom prst="rect">
            <a:avLst/>
          </a:prstGeom>
          <a:ln w="9360">
            <a:noFill/>
          </a:ln>
        </p:spPr>
      </p:pic>
      <p:sp>
        <p:nvSpPr>
          <p:cNvPr id="181" name="CustomShape 2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0EA1CC6-58CD-4342-A7E7-E834002D2C1D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183" name="CustomShape 1"/>
          <p:cNvSpPr/>
          <p:nvPr/>
        </p:nvSpPr>
        <p:spPr>
          <a:xfrm>
            <a:off x="307800" y="1681200"/>
            <a:ext cx="8339040" cy="1918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Partecipazione a lezioni presso l’UNIBAS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Incontri con operatori sociali ed avvocati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Visione di docu-film ed incontri coi registi 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84" name="Immagine 2" descr=""/>
          <p:cNvPicPr/>
          <p:nvPr/>
        </p:nvPicPr>
        <p:blipFill>
          <a:blip r:embed="rId2"/>
          <a:stretch/>
        </p:blipFill>
        <p:spPr>
          <a:xfrm>
            <a:off x="307800" y="3763800"/>
            <a:ext cx="4011480" cy="3009600"/>
          </a:xfrm>
          <a:prstGeom prst="rect">
            <a:avLst/>
          </a:prstGeom>
          <a:ln w="9360">
            <a:noFill/>
          </a:ln>
        </p:spPr>
      </p:pic>
      <p:pic>
        <p:nvPicPr>
          <p:cNvPr id="185" name="Immagine 3" descr=""/>
          <p:cNvPicPr/>
          <p:nvPr/>
        </p:nvPicPr>
        <p:blipFill>
          <a:blip r:embed="rId3"/>
          <a:stretch/>
        </p:blipFill>
        <p:spPr>
          <a:xfrm>
            <a:off x="4478400" y="4000680"/>
            <a:ext cx="4228920" cy="2379600"/>
          </a:xfrm>
          <a:prstGeom prst="rect">
            <a:avLst/>
          </a:prstGeom>
          <a:ln w="9360">
            <a:noFill/>
          </a:ln>
        </p:spPr>
      </p:pic>
      <p:sp>
        <p:nvSpPr>
          <p:cNvPr id="186" name="CustomShape 2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92D858C-9415-4D20-9917-435E129325AF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307800" y="1681200"/>
            <a:ext cx="8339040" cy="2649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Intervento presso l’UNIBAS (lectio magistralis di Gino Strada)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Restiamo umani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307800" y="4910040"/>
            <a:ext cx="833904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Ada Bianchini e Cecilia Pennacchio di I D recitano davanti ad una platea attenta e commossa presso l'UNIBAS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466738C-3214-4A5A-9952-77A2DCE56E1D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  <p:pic>
        <p:nvPicPr>
          <p:cNvPr id="191" name="Picture 1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</p:blipFill>
        <p:spPr>
          <a:xfrm>
            <a:off x="4212000" y="2357280"/>
            <a:ext cx="3808080" cy="2151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" dur="indefinite" restart="never" nodeType="tmRoot">
          <p:childTnLst>
            <p:seq>
              <p:cTn id="11" restart="whenNotActive" nodeType="interactiveSeq" fill="hold">
                <p:childTnLst>
                  <p:par>
                    <p:cTn id="12" fill="hold"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142920" y="2316240"/>
            <a:ext cx="8856360" cy="82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Laboratori di Storia dell’arte e Beni culturali</a:t>
            </a: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 (2 h settimanali)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a.s. 2018/19: 1 classi – 2019/20: 1 classi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142920" y="3668760"/>
            <a:ext cx="8856360" cy="2649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it-IT" sz="2800" spc="-1" strike="noStrike">
                <a:solidFill>
                  <a:srgbClr val="00b050"/>
                </a:solidFill>
                <a:latin typeface="Calibri"/>
                <a:ea typeface="DejaVu Sans"/>
              </a:rPr>
              <a:t>PCTO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b="1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Oinotrìa, Leukanìa, Lucania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(conoscenza ed esperienza diretta del patrimonio storico, archeologico, artistico e culturale dei popoli della Basilicata antica fino all’età romana)</a:t>
            </a:r>
            <a:endParaRPr b="0" lang="it-IT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Profilo professionale: operatore nel campo museale, archeologico, artistico.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144360" y="3138480"/>
            <a:ext cx="7207200" cy="51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Calibri"/>
                <a:ea typeface="DejaVu Sans"/>
              </a:rPr>
              <a:t>CLIL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96" name="CustomShape 4"/>
          <p:cNvSpPr/>
          <p:nvPr/>
        </p:nvSpPr>
        <p:spPr>
          <a:xfrm>
            <a:off x="457200" y="1428840"/>
            <a:ext cx="8227800" cy="76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4800" spc="-1" strike="noStrike">
                <a:solidFill>
                  <a:srgbClr val="ff0000"/>
                </a:solidFill>
                <a:latin typeface="Calibri"/>
                <a:ea typeface="DejaVu Sans"/>
              </a:rPr>
              <a:t>Il potenziamento artistico</a:t>
            </a:r>
            <a:br/>
            <a:br/>
            <a:endParaRPr b="0" lang="it-IT" sz="4800" spc="-1" strike="noStrike">
              <a:latin typeface="Arial"/>
            </a:endParaRPr>
          </a:p>
        </p:txBody>
      </p:sp>
      <p:sp>
        <p:nvSpPr>
          <p:cNvPr id="197" name="CustomShape 5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FCBE445-CAE3-4490-86D1-549F683133B0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0" y="1401840"/>
            <a:ext cx="9142200" cy="191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Attività:</a:t>
            </a:r>
            <a:endParaRPr b="0" lang="it-IT" sz="2400" spc="-1" strike="noStrike"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Lezioni in classe</a:t>
            </a:r>
            <a:endParaRPr b="0" lang="it-IT" sz="2400" spc="-1" strike="noStrike"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Allestimento di performance per la NNLC</a:t>
            </a:r>
            <a:endParaRPr b="0" lang="it-IT" sz="2400" spc="-1" strike="noStrike">
              <a:latin typeface="Arial"/>
            </a:endParaRPr>
          </a:p>
          <a:p>
            <a:pPr marL="285840" indent="-2840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Visite ai Musei e alle aree archeologiche (Potenza, Matera, Metaponto, Melfi, Venosa)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00" name="Immagine 2" descr=""/>
          <p:cNvPicPr/>
          <p:nvPr/>
        </p:nvPicPr>
        <p:blipFill>
          <a:blip r:embed="rId2"/>
          <a:stretch/>
        </p:blipFill>
        <p:spPr>
          <a:xfrm>
            <a:off x="166680" y="3592440"/>
            <a:ext cx="4224240" cy="3168360"/>
          </a:xfrm>
          <a:prstGeom prst="rect">
            <a:avLst/>
          </a:prstGeom>
          <a:ln w="9360">
            <a:noFill/>
          </a:ln>
        </p:spPr>
      </p:pic>
      <p:pic>
        <p:nvPicPr>
          <p:cNvPr id="201" name="Immagine 3" descr=""/>
          <p:cNvPicPr/>
          <p:nvPr/>
        </p:nvPicPr>
        <p:blipFill>
          <a:blip r:embed="rId3"/>
          <a:stretch/>
        </p:blipFill>
        <p:spPr>
          <a:xfrm>
            <a:off x="4680000" y="3146760"/>
            <a:ext cx="4224240" cy="3168360"/>
          </a:xfrm>
          <a:prstGeom prst="rect">
            <a:avLst/>
          </a:prstGeom>
          <a:ln w="9360">
            <a:noFill/>
          </a:ln>
        </p:spPr>
      </p:pic>
      <p:sp>
        <p:nvSpPr>
          <p:cNvPr id="202" name="CustomShape 2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5CF8ECB-1103-416B-B850-D6FDB866A620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204" name="CustomShape 1"/>
          <p:cNvSpPr/>
          <p:nvPr/>
        </p:nvSpPr>
        <p:spPr>
          <a:xfrm>
            <a:off x="217440" y="1415880"/>
            <a:ext cx="4457520" cy="264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0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Laboratori</a:t>
            </a:r>
            <a:endParaRPr b="0" lang="it-IT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marL="285840" indent="-2840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Realizzazioni di video-clip, video-spot, video-game e fumetti relativi al percorso svolto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  <p:pic>
        <p:nvPicPr>
          <p:cNvPr id="205" name="Immagine 4" descr=""/>
          <p:cNvPicPr/>
          <p:nvPr/>
        </p:nvPicPr>
        <p:blipFill>
          <a:blip r:embed="rId2"/>
          <a:stretch/>
        </p:blipFill>
        <p:spPr>
          <a:xfrm>
            <a:off x="187200" y="3722760"/>
            <a:ext cx="3366720" cy="2523960"/>
          </a:xfrm>
          <a:prstGeom prst="rect">
            <a:avLst/>
          </a:prstGeom>
          <a:ln w="9360">
            <a:noFill/>
          </a:ln>
        </p:spPr>
      </p:pic>
      <p:pic>
        <p:nvPicPr>
          <p:cNvPr id="206" name="Immagine 5" descr=""/>
          <p:cNvPicPr/>
          <p:nvPr/>
        </p:nvPicPr>
        <p:blipFill>
          <a:blip r:embed="rId3"/>
          <a:stretch/>
        </p:blipFill>
        <p:spPr>
          <a:xfrm>
            <a:off x="4956120" y="1401840"/>
            <a:ext cx="3420720" cy="2565360"/>
          </a:xfrm>
          <a:prstGeom prst="rect">
            <a:avLst/>
          </a:prstGeom>
          <a:ln w="9360">
            <a:noFill/>
          </a:ln>
        </p:spPr>
      </p:pic>
      <p:pic>
        <p:nvPicPr>
          <p:cNvPr id="207" name="Immagine 6" descr=""/>
          <p:cNvPicPr/>
          <p:nvPr/>
        </p:nvPicPr>
        <p:blipFill>
          <a:blip r:embed="rId4"/>
          <a:stretch/>
        </p:blipFill>
        <p:spPr>
          <a:xfrm>
            <a:off x="4548240" y="4122720"/>
            <a:ext cx="3581280" cy="2685960"/>
          </a:xfrm>
          <a:prstGeom prst="rect">
            <a:avLst/>
          </a:prstGeom>
          <a:ln w="9360"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42E346E-BE19-47EA-A4C2-DCD7688E6512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210" name="CustomShape 1"/>
          <p:cNvSpPr/>
          <p:nvPr/>
        </p:nvSpPr>
        <p:spPr>
          <a:xfrm>
            <a:off x="216000" y="1471680"/>
            <a:ext cx="8226360" cy="90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24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STRANI INCONTRI AL MUSEO</a:t>
            </a:r>
            <a:r>
              <a:rPr b="0" lang="it-IT" sz="24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https://www.youtube.com/watch?v=lvt9OYtTNvs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br/>
            <a:br/>
            <a:endParaRPr b="0" lang="it-IT" sz="2400" spc="-1" strike="noStrike"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285840" y="2357280"/>
            <a:ext cx="8535600" cy="1186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Spot sulla tutela e valorizzazione dei beni culturali realizzata dagli alunni della I A liceale del Liceo Classico Statale "Q. O. Flacco" di Potenza nell'anno scolastico 2018-2019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12" name="Immagine 2" descr=""/>
          <p:cNvPicPr/>
          <p:nvPr/>
        </p:nvPicPr>
        <p:blipFill>
          <a:blip r:embed="rId4"/>
          <a:stretch/>
        </p:blipFill>
        <p:spPr>
          <a:xfrm>
            <a:off x="0" y="4307040"/>
            <a:ext cx="4960800" cy="2361960"/>
          </a:xfrm>
          <a:prstGeom prst="rect">
            <a:avLst/>
          </a:prstGeom>
          <a:ln w="9360">
            <a:noFill/>
          </a:ln>
        </p:spPr>
      </p:pic>
      <p:pic>
        <p:nvPicPr>
          <p:cNvPr id="213" name="Immagine 3" descr=""/>
          <p:cNvPicPr/>
          <p:nvPr/>
        </p:nvPicPr>
        <p:blipFill>
          <a:blip r:embed="rId5"/>
          <a:stretch/>
        </p:blipFill>
        <p:spPr>
          <a:xfrm>
            <a:off x="5178600" y="3571920"/>
            <a:ext cx="3744720" cy="2808000"/>
          </a:xfrm>
          <a:prstGeom prst="rect">
            <a:avLst/>
          </a:prstGeom>
          <a:ln w="9360">
            <a:noFill/>
          </a:ln>
        </p:spPr>
      </p:pic>
      <p:sp>
        <p:nvSpPr>
          <p:cNvPr id="214" name="CustomShape 3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B3212DB-1910-4699-87FB-7951B923D5FB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431640" y="2343240"/>
            <a:ext cx="8449920" cy="143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it-IT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OPPORTUNITÀ </a:t>
            </a:r>
            <a:r>
              <a:rPr b="0" lang="it-IT" sz="22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in contesto interno</a:t>
            </a:r>
            <a:r>
              <a:rPr b="0" lang="it-IT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b="0" lang="it-IT" sz="2200" spc="-1" strike="noStrike">
              <a:latin typeface="Arial"/>
            </a:endParaRPr>
          </a:p>
          <a:p>
            <a:pPr marL="181080" indent="-1789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approfondimenti a cura dei docenti interni</a:t>
            </a:r>
            <a:endParaRPr b="0" lang="it-IT" sz="2200" spc="-1" strike="noStrike">
              <a:latin typeface="Arial"/>
            </a:endParaRPr>
          </a:p>
          <a:p>
            <a:pPr marL="181080" indent="-1789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approfondimenti specialistici con medici esperti (11 professionisti + 1 tutor didattico individuati dall’OMCeO di Potenza)</a:t>
            </a:r>
            <a:endParaRPr b="0" lang="it-IT" sz="2200" spc="-1" strike="noStrike">
              <a:latin typeface="Arial"/>
            </a:endParaRPr>
          </a:p>
        </p:txBody>
      </p:sp>
      <p:pic>
        <p:nvPicPr>
          <p:cNvPr id="217" name="Picture 2" descr=""/>
          <p:cNvPicPr/>
          <p:nvPr/>
        </p:nvPicPr>
        <p:blipFill>
          <a:blip r:embed="rId2"/>
          <a:stretch/>
        </p:blipFill>
        <p:spPr>
          <a:xfrm>
            <a:off x="641520" y="3714840"/>
            <a:ext cx="8110440" cy="2609640"/>
          </a:xfrm>
          <a:prstGeom prst="rect">
            <a:avLst/>
          </a:prstGeom>
          <a:ln w="9360">
            <a:noFill/>
          </a:ln>
        </p:spPr>
      </p:pic>
      <p:sp>
        <p:nvSpPr>
          <p:cNvPr id="218" name="CustomShape 2"/>
          <p:cNvSpPr/>
          <p:nvPr/>
        </p:nvSpPr>
        <p:spPr>
          <a:xfrm>
            <a:off x="311040" y="1303200"/>
            <a:ext cx="8596080" cy="74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4800" spc="-1" strike="noStrike">
                <a:solidFill>
                  <a:srgbClr val="ff0000"/>
                </a:solidFill>
                <a:latin typeface="Calibri"/>
                <a:ea typeface="DejaVu Sans"/>
              </a:rPr>
              <a:t>Il potenziamento biomedico</a:t>
            </a:r>
            <a:br/>
            <a:br/>
            <a:endParaRPr b="0" lang="it-IT" sz="4800" spc="-1" strike="noStrike"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192240" y="1901880"/>
            <a:ext cx="885816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a.s. 2018/19: 2 classi – 2019/20: 3 classi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20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688ACB0-2734-4306-9AA7-D6AF26BCE130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42E3B04-3698-478B-8201-B95B0B5F9A35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357120" y="1434960"/>
            <a:ext cx="8427960" cy="699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OPPORTUNITÀ in </a:t>
            </a:r>
            <a:r>
              <a:rPr b="0" lang="it-IT" sz="20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contesto esterno</a:t>
            </a:r>
            <a:endParaRPr b="0" lang="it-IT" sz="20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3 laboratori presso l’OMCeO (11 ore con 7 medici esperti)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224" name="Immagine 7" descr=""/>
          <p:cNvPicPr/>
          <p:nvPr/>
        </p:nvPicPr>
        <p:blipFill>
          <a:blip r:embed="rId2">
            <a:lum bright="40000"/>
          </a:blip>
          <a:stretch/>
        </p:blipFill>
        <p:spPr>
          <a:xfrm>
            <a:off x="357120" y="2200320"/>
            <a:ext cx="4722480" cy="2655720"/>
          </a:xfrm>
          <a:prstGeom prst="rect">
            <a:avLst/>
          </a:prstGeom>
          <a:ln w="9360">
            <a:noFill/>
          </a:ln>
        </p:spPr>
      </p:pic>
      <p:pic>
        <p:nvPicPr>
          <p:cNvPr id="225" name="Immagine 8" descr=""/>
          <p:cNvPicPr/>
          <p:nvPr/>
        </p:nvPicPr>
        <p:blipFill>
          <a:blip r:embed="rId3">
            <a:lum bright="30000"/>
          </a:blip>
          <a:stretch/>
        </p:blipFill>
        <p:spPr>
          <a:xfrm>
            <a:off x="6712920" y="1785960"/>
            <a:ext cx="2244600" cy="3125520"/>
          </a:xfrm>
          <a:prstGeom prst="rect">
            <a:avLst/>
          </a:prstGeom>
          <a:ln w="9360">
            <a:noFill/>
          </a:ln>
        </p:spPr>
      </p:pic>
      <p:sp>
        <p:nvSpPr>
          <p:cNvPr id="226" name="CustomShape 3"/>
          <p:cNvSpPr/>
          <p:nvPr/>
        </p:nvSpPr>
        <p:spPr>
          <a:xfrm>
            <a:off x="210960" y="4214880"/>
            <a:ext cx="8713440" cy="222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BILANCIO </a:t>
            </a: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in termini di potenziamento, di Competenze e di Orientamento:   </a:t>
            </a:r>
            <a:endParaRPr b="0" lang="it-IT" sz="2000" spc="-1" strike="noStrike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rafforzamento motivazioni</a:t>
            </a:r>
            <a:endParaRPr b="0" lang="it-IT" sz="2000" spc="-1" strike="noStrike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potenziamento con approfondimento conoscenze</a:t>
            </a:r>
            <a:endParaRPr b="0" lang="it-IT" sz="2000" spc="-1" strike="noStrike">
              <a:latin typeface="Arial"/>
            </a:endParaRPr>
          </a:p>
          <a:p>
            <a:pPr marL="177840" indent="-1753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socializzazione in contesti diversi dall’aula (laboratori, Aula Magna, OMCeO)</a:t>
            </a:r>
            <a:endParaRPr b="0" lang="it-IT" sz="2000" spc="-1" strike="noStrike">
              <a:latin typeface="Arial"/>
            </a:endParaRPr>
          </a:p>
          <a:p>
            <a:pPr marL="177840" indent="-1753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assunzione di comportamenti adeguati, individuali e di gruppo, in situazione (es. preparazione, svolgimento e correzione condivisa del test, laboratori, riflessioni sul percorso)</a:t>
            </a: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" dur="indefinite" restart="never" nodeType="tmRoot">
          <p:childTnLst>
            <p:seq>
              <p:cTn id="17" dur="indefinite" nodeType="mainSeq"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2"/>
          <p:cNvSpPr/>
          <p:nvPr/>
        </p:nvSpPr>
        <p:spPr>
          <a:xfrm>
            <a:off x="457200" y="1604520"/>
            <a:ext cx="4015080" cy="189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3"/>
          <p:cNvSpPr/>
          <p:nvPr/>
        </p:nvSpPr>
        <p:spPr>
          <a:xfrm>
            <a:off x="4674240" y="1604520"/>
            <a:ext cx="4015080" cy="189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4"/>
          <p:cNvSpPr/>
          <p:nvPr/>
        </p:nvSpPr>
        <p:spPr>
          <a:xfrm>
            <a:off x="457200" y="3682080"/>
            <a:ext cx="4015080" cy="189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5"/>
          <p:cNvSpPr/>
          <p:nvPr/>
        </p:nvSpPr>
        <p:spPr>
          <a:xfrm>
            <a:off x="4674240" y="3682080"/>
            <a:ext cx="4015080" cy="189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2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133" name="CustomShape 6"/>
          <p:cNvSpPr/>
          <p:nvPr/>
        </p:nvSpPr>
        <p:spPr>
          <a:xfrm>
            <a:off x="1368000" y="2304000"/>
            <a:ext cx="6623640" cy="130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4000" spc="-1" strike="noStrike">
                <a:solidFill>
                  <a:srgbClr val="c9211e"/>
                </a:solidFill>
                <a:latin typeface="Calibri"/>
              </a:rPr>
              <a:t>POTENZiA MENTI</a:t>
            </a:r>
            <a:endParaRPr b="0" lang="it-IT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000" spc="-1" strike="noStrike">
                <a:solidFill>
                  <a:srgbClr val="c9211e"/>
                </a:solidFill>
                <a:latin typeface="Calibri"/>
              </a:rPr>
              <a:t>DIDATTICI</a:t>
            </a:r>
            <a:endParaRPr b="0" lang="it-IT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" name="Table 1"/>
          <p:cNvGraphicFramePr/>
          <p:nvPr/>
        </p:nvGraphicFramePr>
        <p:xfrm>
          <a:off x="1653480" y="2549160"/>
          <a:ext cx="6119640" cy="4208760"/>
        </p:xfrm>
        <a:graphic>
          <a:graphicData uri="http://schemas.openxmlformats.org/drawingml/2006/table">
            <a:tbl>
              <a:tblPr/>
              <a:tblGrid>
                <a:gridCol w="807480"/>
                <a:gridCol w="700200"/>
                <a:gridCol w="367560"/>
                <a:gridCol w="804960"/>
                <a:gridCol w="437760"/>
                <a:gridCol w="621360"/>
                <a:gridCol w="509760"/>
                <a:gridCol w="621360"/>
                <a:gridCol w="621360"/>
                <a:gridCol w="628200"/>
              </a:tblGrid>
              <a:tr h="323280"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1^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2^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3^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4^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323280"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range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voto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TOT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TOT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TOT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TOT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323280"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0-6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23280"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7-11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9%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23280"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12-15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9%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13%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13%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23280"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16-20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23%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15%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13%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11%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23280"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21-24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26%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23%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15%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16%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23280"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25-29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15%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9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28%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23280"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30-33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13%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15%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15%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9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23280"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34-38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8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13%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9%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36%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23280"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39-42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9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23280"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43-45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29400"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48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45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28" name="CustomShape 2"/>
          <p:cNvSpPr/>
          <p:nvPr/>
        </p:nvSpPr>
        <p:spPr>
          <a:xfrm>
            <a:off x="61920" y="688320"/>
            <a:ext cx="8974080" cy="1735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INDICATORI FINALI DELLA 1^ ANNUALITÀ</a:t>
            </a:r>
            <a:endParaRPr b="0" lang="it-IT" sz="1800" spc="-1" strike="noStrike">
              <a:latin typeface="Arial"/>
            </a:endParaRPr>
          </a:p>
          <a:p>
            <a:pPr marL="264960" indent="-263160" algn="just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1) </a:t>
            </a: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Presenza e partecipazione </a:t>
            </a: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degli alunni: notevoli, in occasione delle lezioni con i docenti interni e con i medici esperti (&gt; 90%), dei laboratori (98%) e dei test di verifica (97%) </a:t>
            </a:r>
            <a:endParaRPr b="0" lang="it-IT" sz="1800" spc="-1" strike="noStrike">
              <a:latin typeface="Arial"/>
            </a:endParaRPr>
          </a:p>
          <a:p>
            <a:pPr marL="264960" indent="-263160" algn="just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2) </a:t>
            </a: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Incremento delle iscrizioni </a:t>
            </a: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 percorso per l’a.s. 2019/20 </a:t>
            </a:r>
            <a:endParaRPr b="0" lang="it-IT" sz="1800" spc="-1" strike="noStrike">
              <a:latin typeface="Arial"/>
            </a:endParaRPr>
          </a:p>
          <a:p>
            <a:pPr marL="264960" indent="-263160" algn="just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3) </a:t>
            </a: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Crescita continua dei risultati </a:t>
            </a: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dei </a:t>
            </a:r>
            <a:r>
              <a:rPr b="0" lang="it-IT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non facili</a:t>
            </a: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test di verifica (moda passata dal voto 5 del 1^ test  ad un notevole 8 del 4^ test…) </a:t>
            </a:r>
            <a:endParaRPr b="0" lang="it-IT" sz="1800" spc="-1" strike="noStrike">
              <a:latin typeface="Arial"/>
            </a:endParaRPr>
          </a:p>
        </p:txBody>
      </p:sp>
      <p:grpSp>
        <p:nvGrpSpPr>
          <p:cNvPr id="229" name="Group 3"/>
          <p:cNvGrpSpPr/>
          <p:nvPr/>
        </p:nvGrpSpPr>
        <p:grpSpPr>
          <a:xfrm>
            <a:off x="2571840" y="2571840"/>
            <a:ext cx="1712520" cy="2141280"/>
            <a:chOff x="2571840" y="2571840"/>
            <a:chExt cx="1712520" cy="2141280"/>
          </a:xfrm>
        </p:grpSpPr>
        <p:sp>
          <p:nvSpPr>
            <p:cNvPr id="230" name="CustomShape 4"/>
            <p:cNvSpPr/>
            <p:nvPr/>
          </p:nvSpPr>
          <p:spPr>
            <a:xfrm>
              <a:off x="2571840" y="4452840"/>
              <a:ext cx="426960" cy="260280"/>
            </a:xfrm>
            <a:prstGeom prst="ellipse">
              <a:avLst/>
            </a:prstGeom>
            <a:noFill/>
            <a:ln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1" name="CustomShape 5"/>
            <p:cNvSpPr/>
            <p:nvPr/>
          </p:nvSpPr>
          <p:spPr>
            <a:xfrm>
              <a:off x="3786120" y="4452840"/>
              <a:ext cx="498240" cy="260280"/>
            </a:xfrm>
            <a:prstGeom prst="ellipse">
              <a:avLst/>
            </a:prstGeom>
            <a:noFill/>
            <a:ln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2" name="CustomShape 6"/>
            <p:cNvSpPr/>
            <p:nvPr/>
          </p:nvSpPr>
          <p:spPr>
            <a:xfrm>
              <a:off x="3416400" y="2571840"/>
              <a:ext cx="426960" cy="261720"/>
            </a:xfrm>
            <a:prstGeom prst="ellipse">
              <a:avLst/>
            </a:prstGeom>
            <a:noFill/>
            <a:ln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33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669240"/>
          </a:xfrm>
          <a:prstGeom prst="rect">
            <a:avLst/>
          </a:prstGeom>
          <a:ln w="9360">
            <a:noFill/>
          </a:ln>
        </p:spPr>
      </p:pic>
      <p:sp>
        <p:nvSpPr>
          <p:cNvPr id="234" name="CustomShape 7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6BECEAD-FB62-41BC-A0CB-8085C71CE5A6}" type="slidenum">
              <a:rPr b="0" lang="it-IT" sz="1200" spc="-1" strike="noStrike">
                <a:solidFill>
                  <a:srgbClr val="898989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  <p:grpSp>
        <p:nvGrpSpPr>
          <p:cNvPr id="235" name="Group 8"/>
          <p:cNvGrpSpPr/>
          <p:nvPr/>
        </p:nvGrpSpPr>
        <p:grpSpPr>
          <a:xfrm>
            <a:off x="2592000" y="2592000"/>
            <a:ext cx="5147280" cy="3167280"/>
            <a:chOff x="2592000" y="2592000"/>
            <a:chExt cx="5147280" cy="3167280"/>
          </a:xfrm>
        </p:grpSpPr>
        <p:grpSp>
          <p:nvGrpSpPr>
            <p:cNvPr id="236" name="Group 9"/>
            <p:cNvGrpSpPr/>
            <p:nvPr/>
          </p:nvGrpSpPr>
          <p:grpSpPr>
            <a:xfrm>
              <a:off x="2592000" y="2592000"/>
              <a:ext cx="5147280" cy="3167280"/>
              <a:chOff x="2592000" y="2592000"/>
              <a:chExt cx="5147280" cy="3167280"/>
            </a:xfrm>
          </p:grpSpPr>
          <p:sp>
            <p:nvSpPr>
              <p:cNvPr id="237" name="CustomShape 10"/>
              <p:cNvSpPr/>
              <p:nvPr/>
            </p:nvSpPr>
            <p:spPr>
              <a:xfrm>
                <a:off x="6876000" y="2592000"/>
                <a:ext cx="431280" cy="287280"/>
              </a:xfrm>
              <a:prstGeom prst="rect">
                <a:avLst/>
              </a:prstGeom>
              <a:noFill/>
              <a:ln>
                <a:solidFill>
                  <a:srgbClr val="069a2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8" name="CustomShape 11"/>
              <p:cNvSpPr/>
              <p:nvPr/>
            </p:nvSpPr>
            <p:spPr>
              <a:xfrm>
                <a:off x="7308000" y="5472000"/>
                <a:ext cx="431280" cy="287280"/>
              </a:xfrm>
              <a:prstGeom prst="rect">
                <a:avLst/>
              </a:prstGeom>
              <a:noFill/>
              <a:ln>
                <a:solidFill>
                  <a:srgbClr val="069a2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9" name="CustomShape 12"/>
              <p:cNvSpPr/>
              <p:nvPr/>
            </p:nvSpPr>
            <p:spPr>
              <a:xfrm>
                <a:off x="2592000" y="5472000"/>
                <a:ext cx="431280" cy="287280"/>
              </a:xfrm>
              <a:prstGeom prst="rect">
                <a:avLst/>
              </a:prstGeom>
              <a:noFill/>
              <a:ln>
                <a:solidFill>
                  <a:srgbClr val="069a2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40" name="CustomShape 13"/>
            <p:cNvSpPr/>
            <p:nvPr/>
          </p:nvSpPr>
          <p:spPr>
            <a:xfrm>
              <a:off x="2772000" y="4680000"/>
              <a:ext cx="143280" cy="719280"/>
            </a:xfrm>
            <a:custGeom>
              <a:avLst/>
              <a:gdLst/>
              <a:ahLst/>
              <a:rect l="l" t="t" r="r" b="b"/>
              <a:pathLst>
                <a:path w="402" h="2002">
                  <a:moveTo>
                    <a:pt x="100" y="0"/>
                  </a:moveTo>
                  <a:lnTo>
                    <a:pt x="100" y="1500"/>
                  </a:lnTo>
                  <a:lnTo>
                    <a:pt x="0" y="1500"/>
                  </a:lnTo>
                  <a:lnTo>
                    <a:pt x="200" y="2001"/>
                  </a:lnTo>
                  <a:lnTo>
                    <a:pt x="401" y="1500"/>
                  </a:lnTo>
                  <a:lnTo>
                    <a:pt x="300" y="1500"/>
                  </a:lnTo>
                  <a:lnTo>
                    <a:pt x="300" y="0"/>
                  </a:lnTo>
                  <a:lnTo>
                    <a:pt x="100" y="0"/>
                  </a:lnTo>
                </a:path>
              </a:pathLst>
            </a:custGeom>
            <a:noFill/>
            <a:ln>
              <a:solidFill>
                <a:srgbClr val="069a2e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" name="Line 14"/>
            <p:cNvSpPr/>
            <p:nvPr/>
          </p:nvSpPr>
          <p:spPr>
            <a:xfrm>
              <a:off x="4356000" y="4752000"/>
              <a:ext cx="2880000" cy="792000"/>
            </a:xfrm>
            <a:prstGeom prst="line">
              <a:avLst/>
            </a:prstGeom>
            <a:ln>
              <a:solidFill>
                <a:srgbClr val="069a2e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5846760" y="142920"/>
            <a:ext cx="2938320" cy="4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SUGGERIMENTI</a:t>
            </a:r>
            <a:endParaRPr b="0" lang="it-IT" sz="3200" spc="-1" strike="noStrike">
              <a:latin typeface="Arial"/>
            </a:endParaRPr>
          </a:p>
        </p:txBody>
      </p:sp>
      <p:pic>
        <p:nvPicPr>
          <p:cNvPr id="243" name="Immagine 6" descr=""/>
          <p:cNvPicPr/>
          <p:nvPr/>
        </p:nvPicPr>
        <p:blipFill>
          <a:blip r:embed="rId1"/>
          <a:stretch/>
        </p:blipFill>
        <p:spPr>
          <a:xfrm>
            <a:off x="1873080" y="3719520"/>
            <a:ext cx="5338440" cy="3001680"/>
          </a:xfrm>
          <a:prstGeom prst="rect">
            <a:avLst/>
          </a:prstGeom>
          <a:ln w="9360">
            <a:noFill/>
          </a:ln>
        </p:spPr>
      </p:pic>
      <p:pic>
        <p:nvPicPr>
          <p:cNvPr id="244" name="Immagine 3" descr=""/>
          <p:cNvPicPr/>
          <p:nvPr/>
        </p:nvPicPr>
        <p:blipFill>
          <a:blip r:embed="rId2"/>
          <a:stretch/>
        </p:blipFill>
        <p:spPr>
          <a:xfrm>
            <a:off x="285840" y="285840"/>
            <a:ext cx="5356080" cy="3333600"/>
          </a:xfrm>
          <a:prstGeom prst="rect">
            <a:avLst/>
          </a:prstGeom>
          <a:ln w="9360">
            <a:noFill/>
          </a:ln>
        </p:spPr>
      </p:pic>
      <p:grpSp>
        <p:nvGrpSpPr>
          <p:cNvPr id="245" name="Group 2"/>
          <p:cNvGrpSpPr/>
          <p:nvPr/>
        </p:nvGrpSpPr>
        <p:grpSpPr>
          <a:xfrm>
            <a:off x="4429080" y="1428840"/>
            <a:ext cx="4356000" cy="638280"/>
            <a:chOff x="4429080" y="1428840"/>
            <a:chExt cx="4356000" cy="638280"/>
          </a:xfrm>
        </p:grpSpPr>
        <p:sp>
          <p:nvSpPr>
            <p:cNvPr id="246" name="CustomShape 3"/>
            <p:cNvSpPr/>
            <p:nvPr/>
          </p:nvSpPr>
          <p:spPr>
            <a:xfrm>
              <a:off x="5643720" y="1428840"/>
              <a:ext cx="3141360" cy="638280"/>
            </a:xfrm>
            <a:prstGeom prst="rect">
              <a:avLst/>
            </a:prstGeom>
            <a:solidFill>
              <a:schemeClr val="bg1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just">
                <a:lnSpc>
                  <a:spcPct val="100000"/>
                </a:lnSpc>
              </a:pPr>
              <a:r>
                <a:rPr b="0" lang="it-IT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2) Migliorare la leggibilità di alcune slides (es. fondo scuro)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247" name="CustomShape 4"/>
            <p:cNvSpPr/>
            <p:nvPr/>
          </p:nvSpPr>
          <p:spPr>
            <a:xfrm rot="16200000">
              <a:off x="4750560" y="1108800"/>
              <a:ext cx="426960" cy="106992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48" name="Group 5"/>
          <p:cNvGrpSpPr/>
          <p:nvPr/>
        </p:nvGrpSpPr>
        <p:grpSpPr>
          <a:xfrm>
            <a:off x="4929120" y="2289240"/>
            <a:ext cx="3927600" cy="912600"/>
            <a:chOff x="4929120" y="2289240"/>
            <a:chExt cx="3927600" cy="912600"/>
          </a:xfrm>
        </p:grpSpPr>
        <p:sp>
          <p:nvSpPr>
            <p:cNvPr id="249" name="CustomShape 6"/>
            <p:cNvSpPr/>
            <p:nvPr/>
          </p:nvSpPr>
          <p:spPr>
            <a:xfrm>
              <a:off x="5643720" y="2289240"/>
              <a:ext cx="3213000" cy="912600"/>
            </a:xfrm>
            <a:prstGeom prst="rect">
              <a:avLst/>
            </a:prstGeom>
            <a:solidFill>
              <a:schemeClr val="bg1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just">
                <a:lnSpc>
                  <a:spcPct val="100000"/>
                </a:lnSpc>
              </a:pPr>
              <a:r>
                <a:rPr b="0" lang="it-IT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3) Tener sempre conto della propedeuticità dei contenuti trattati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250" name="CustomShape 7"/>
            <p:cNvSpPr/>
            <p:nvPr/>
          </p:nvSpPr>
          <p:spPr>
            <a:xfrm rot="16200000">
              <a:off x="5070240" y="2149560"/>
              <a:ext cx="358560" cy="64116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51" name="Group 8"/>
          <p:cNvGrpSpPr/>
          <p:nvPr/>
        </p:nvGrpSpPr>
        <p:grpSpPr>
          <a:xfrm>
            <a:off x="4429080" y="3144960"/>
            <a:ext cx="4570200" cy="433800"/>
            <a:chOff x="4429080" y="3144960"/>
            <a:chExt cx="4570200" cy="433800"/>
          </a:xfrm>
        </p:grpSpPr>
        <p:sp>
          <p:nvSpPr>
            <p:cNvPr id="252" name="CustomShape 9"/>
            <p:cNvSpPr/>
            <p:nvPr/>
          </p:nvSpPr>
          <p:spPr>
            <a:xfrm>
              <a:off x="5572080" y="3214800"/>
              <a:ext cx="3427200" cy="363960"/>
            </a:xfrm>
            <a:prstGeom prst="rect">
              <a:avLst/>
            </a:prstGeom>
            <a:solidFill>
              <a:schemeClr val="bg1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it-IT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4) Cercare di ridurre le elencazioni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253" name="CustomShape 10"/>
            <p:cNvSpPr/>
            <p:nvPr/>
          </p:nvSpPr>
          <p:spPr>
            <a:xfrm rot="16200000">
              <a:off x="4750560" y="2823480"/>
              <a:ext cx="426960" cy="106992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54" name="Group 11"/>
          <p:cNvGrpSpPr/>
          <p:nvPr/>
        </p:nvGrpSpPr>
        <p:grpSpPr>
          <a:xfrm>
            <a:off x="4429080" y="568440"/>
            <a:ext cx="4464000" cy="645840"/>
            <a:chOff x="4429080" y="568440"/>
            <a:chExt cx="4464000" cy="645840"/>
          </a:xfrm>
        </p:grpSpPr>
        <p:sp>
          <p:nvSpPr>
            <p:cNvPr id="255" name="CustomShape 12"/>
            <p:cNvSpPr/>
            <p:nvPr/>
          </p:nvSpPr>
          <p:spPr>
            <a:xfrm>
              <a:off x="5608080" y="568440"/>
              <a:ext cx="3285000" cy="638280"/>
            </a:xfrm>
            <a:prstGeom prst="rect">
              <a:avLst/>
            </a:prstGeom>
            <a:solidFill>
              <a:schemeClr val="bg1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just">
                <a:lnSpc>
                  <a:spcPct val="100000"/>
                </a:lnSpc>
              </a:pPr>
              <a:r>
                <a:rPr b="0" lang="it-IT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1) Uniformare il lessico dei test rispetto a quello delle slides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256" name="CustomShape 13"/>
            <p:cNvSpPr/>
            <p:nvPr/>
          </p:nvSpPr>
          <p:spPr>
            <a:xfrm rot="16200000">
              <a:off x="4750560" y="465840"/>
              <a:ext cx="426960" cy="106992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57" name="Immagine 2" descr=""/>
          <p:cNvPicPr/>
          <p:nvPr/>
        </p:nvPicPr>
        <p:blipFill>
          <a:blip r:embed="rId3"/>
          <a:stretch/>
        </p:blipFill>
        <p:spPr>
          <a:xfrm>
            <a:off x="0" y="-328680"/>
            <a:ext cx="9142200" cy="552240"/>
          </a:xfrm>
          <a:prstGeom prst="rect">
            <a:avLst/>
          </a:prstGeom>
          <a:ln w="9360">
            <a:noFill/>
          </a:ln>
        </p:spPr>
      </p:pic>
      <p:sp>
        <p:nvSpPr>
          <p:cNvPr id="258" name="CustomShape 1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39791D9-FBB9-46E7-B6D2-2C76F296DB4D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21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41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46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51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56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260" name="CustomShape 1"/>
          <p:cNvSpPr/>
          <p:nvPr/>
        </p:nvSpPr>
        <p:spPr>
          <a:xfrm>
            <a:off x="523800" y="2413080"/>
            <a:ext cx="8422920" cy="759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latin typeface="Calibri"/>
                <a:ea typeface="DejaVu Sans"/>
              </a:rPr>
              <a:t>GRAZIE PER L’ATTENZIONE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523800" y="5213520"/>
            <a:ext cx="8018280" cy="394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 cura del prof. L. Rando e del prof. G. Navazio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62" name="CustomShape 3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F07BCC5-5512-450D-9DFB-357D25DEDED4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&lt;numero&gt;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135" name="Table 1"/>
          <p:cNvGraphicFramePr/>
          <p:nvPr/>
        </p:nvGraphicFramePr>
        <p:xfrm>
          <a:off x="989280" y="1887120"/>
          <a:ext cx="7416360" cy="3886200"/>
        </p:xfrm>
        <a:graphic>
          <a:graphicData uri="http://schemas.openxmlformats.org/drawingml/2006/table">
            <a:tbl>
              <a:tblPr/>
              <a:tblGrid>
                <a:gridCol w="2906640"/>
                <a:gridCol w="2210040"/>
                <a:gridCol w="2300040"/>
              </a:tblGrid>
              <a:tr h="346320">
                <a:tc gridSpan="3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b="1" lang="it-IT" sz="2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Quadro orario delle classi ginnasiali</a:t>
                      </a:r>
                      <a:endParaRPr b="0" lang="it-IT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be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Discipline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edebe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Prima (4^ ginnasio)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Seconda (5^ ginnasio)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be0"/>
                    </a:solidFill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letteratura italiana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5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5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latina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5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5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greca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straniera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Geostoria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Matematica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 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8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 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8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Scienze naturali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Scienze motorie 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 algn="just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Religione cattolica 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TOTALE ORE SETTIMANALI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29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29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6" name="CustomShape 2"/>
          <p:cNvSpPr/>
          <p:nvPr/>
        </p:nvSpPr>
        <p:spPr>
          <a:xfrm>
            <a:off x="491040" y="6399720"/>
            <a:ext cx="4105440" cy="302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0" lang="it-IT" sz="10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[1]</a:t>
            </a:r>
            <a:r>
              <a:rPr b="0" lang="it-IT" sz="10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it-IT" sz="1400" spc="-1" strike="noStrike">
                <a:solidFill>
                  <a:srgbClr val="000000"/>
                </a:solidFill>
                <a:latin typeface="Calibri"/>
                <a:ea typeface="Calibri"/>
              </a:rPr>
              <a:t>con un’ora di laboratorio INVALSI a settimane alterne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37" name="CustomShape 3"/>
          <p:cNvSpPr/>
          <p:nvPr/>
        </p:nvSpPr>
        <p:spPr>
          <a:xfrm>
            <a:off x="1237320" y="1380600"/>
            <a:ext cx="674496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c0504d"/>
                </a:solidFill>
                <a:latin typeface="Calibri"/>
                <a:ea typeface="DejaVu Sans"/>
              </a:rPr>
              <a:t>Curriculum con potenziamento linguistico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38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AE5E8BF-05BE-463E-9207-AF454713E24C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27080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140" name="Table 1"/>
          <p:cNvGraphicFramePr/>
          <p:nvPr/>
        </p:nvGraphicFramePr>
        <p:xfrm>
          <a:off x="1204920" y="1772280"/>
          <a:ext cx="7346160" cy="3999240"/>
        </p:xfrm>
        <a:graphic>
          <a:graphicData uri="http://schemas.openxmlformats.org/drawingml/2006/table">
            <a:tbl>
              <a:tblPr/>
              <a:tblGrid>
                <a:gridCol w="2861280"/>
                <a:gridCol w="2048040"/>
                <a:gridCol w="2437200"/>
              </a:tblGrid>
              <a:tr h="346320">
                <a:tc gridSpan="3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b="1" lang="it-IT" sz="2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Quadro orario delle classi ginnasiali</a:t>
                      </a:r>
                      <a:endParaRPr b="0" lang="it-IT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be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3632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Discipline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Prima (4^ ginnasio)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Seconda (5^ ginnasio)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be0"/>
                    </a:solidFill>
                  </a:tcPr>
                </a:tc>
              </a:tr>
              <a:tr h="39348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letteratura italiana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r>
                        <a:rPr b="0" lang="it-IT" sz="18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r>
                        <a:rPr b="0" lang="it-IT" sz="18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latina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5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5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greca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straniera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 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8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 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8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Geostoria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Matematica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Scienze naturali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Scienze motorie 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 algn="just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Religione cattolica 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1840">
                <a:tc>
                  <a:txBody>
                    <a:bodyPr>
                      <a:noAutofit/>
                    </a:bodyPr>
                    <a:p>
                      <a:pPr marL="28080"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TOTALE ORE SETTIMANALI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29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 </a:t>
                      </a:r>
                      <a:r>
                        <a:rPr b="0" lang="it-IT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29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1" name="CustomShape 2"/>
          <p:cNvSpPr/>
          <p:nvPr/>
        </p:nvSpPr>
        <p:spPr>
          <a:xfrm>
            <a:off x="1136520" y="1294200"/>
            <a:ext cx="674496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c0504d"/>
                </a:solidFill>
                <a:latin typeface="Calibri"/>
                <a:ea typeface="DejaVu Sans"/>
              </a:rPr>
              <a:t>Curriculum con potenziamento scientifico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42" name="CustomShape 3"/>
          <p:cNvSpPr/>
          <p:nvPr/>
        </p:nvSpPr>
        <p:spPr>
          <a:xfrm>
            <a:off x="491040" y="6255720"/>
            <a:ext cx="4149720" cy="302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[1]</a:t>
            </a:r>
            <a:r>
              <a:rPr b="0" lang="it-IT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 con un’ora di laboratorio INVALSI a settimane alterne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43" name="CustomShape 4"/>
          <p:cNvSpPr/>
          <p:nvPr/>
        </p:nvSpPr>
        <p:spPr>
          <a:xfrm>
            <a:off x="516600" y="6521400"/>
            <a:ext cx="6095880" cy="302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[2]</a:t>
            </a:r>
            <a:r>
              <a:rPr b="0" lang="it-IT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 compresa un’ora di conversazione con docente madrelingua a settimane alterne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44" name="CustomShape 5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04F7DD8-A03F-4FAB-A833-67D2DDF9C095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83916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146" name="Table 1"/>
          <p:cNvGraphicFramePr/>
          <p:nvPr/>
        </p:nvGraphicFramePr>
        <p:xfrm>
          <a:off x="1198800" y="1221840"/>
          <a:ext cx="6938280" cy="4680000"/>
        </p:xfrm>
        <a:graphic>
          <a:graphicData uri="http://schemas.openxmlformats.org/drawingml/2006/table">
            <a:tbl>
              <a:tblPr/>
              <a:tblGrid>
                <a:gridCol w="4208760"/>
                <a:gridCol w="832320"/>
                <a:gridCol w="824760"/>
                <a:gridCol w="1072800"/>
              </a:tblGrid>
              <a:tr h="294480">
                <a:tc gridSpan="4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Quadro orario delle classi liceali 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63160">
                <a:tc>
                  <a:txBody>
                    <a:bodyPr>
                      <a:noAutofit/>
                    </a:bodyPr>
                    <a:p>
                      <a:pPr marL="25560" algn="ctr">
                        <a:lnSpc>
                          <a:spcPts val="1349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Discipline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5040" algn="ctr">
                        <a:lnSpc>
                          <a:spcPts val="1349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71280" algn="ctr">
                        <a:lnSpc>
                          <a:spcPts val="1349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349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III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letteratura italiana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latina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greca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inglese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6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6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6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Storia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Filosofia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Matematica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Fisica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Scienze naturali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Storia dell’arte (CLIL)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Potenziamento Arte e Beni Culturali (CLIL)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Scienze motorie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Religione cattolica 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TOTALE ORE SETTIMANALI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7" name="CustomShape 2"/>
          <p:cNvSpPr/>
          <p:nvPr/>
        </p:nvSpPr>
        <p:spPr>
          <a:xfrm>
            <a:off x="153360" y="6500160"/>
            <a:ext cx="7741800" cy="302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[1]</a:t>
            </a:r>
            <a:r>
              <a:rPr b="0" lang="it-IT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 potenziamento di un’ora di conversazione con docente madrelingua in copresenza con docente titolare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48" name="CustomShape 3"/>
          <p:cNvSpPr/>
          <p:nvPr/>
        </p:nvSpPr>
        <p:spPr>
          <a:xfrm>
            <a:off x="973440" y="772920"/>
            <a:ext cx="711036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b="1" lang="it-IT" sz="2400" spc="-1" strike="noStrike">
                <a:solidFill>
                  <a:srgbClr val="c0504d"/>
                </a:solidFill>
                <a:latin typeface="Calibri"/>
                <a:ea typeface="Calibri"/>
              </a:rPr>
              <a:t>Curriculum con potenziamento di Storia dell’Arte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49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07F8A07-EA9E-4C48-9477-07CC75D1B37F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78192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151" name="Table 1"/>
          <p:cNvGraphicFramePr/>
          <p:nvPr/>
        </p:nvGraphicFramePr>
        <p:xfrm>
          <a:off x="623880" y="1507680"/>
          <a:ext cx="7806960" cy="4385520"/>
        </p:xfrm>
        <a:graphic>
          <a:graphicData uri="http://schemas.openxmlformats.org/drawingml/2006/table">
            <a:tbl>
              <a:tblPr/>
              <a:tblGrid>
                <a:gridCol w="3572640"/>
                <a:gridCol w="1403280"/>
                <a:gridCol w="1584000"/>
                <a:gridCol w="1247400"/>
              </a:tblGrid>
              <a:tr h="294480">
                <a:tc gridSpan="4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Quadro orario delle classi liceali 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63160">
                <a:tc>
                  <a:txBody>
                    <a:bodyPr>
                      <a:noAutofit/>
                    </a:bodyPr>
                    <a:p>
                      <a:pPr marL="25560" algn="ctr">
                        <a:lnSpc>
                          <a:spcPts val="1349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Discipline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5040" algn="ctr">
                        <a:lnSpc>
                          <a:spcPts val="1349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71280" algn="ctr">
                        <a:lnSpc>
                          <a:spcPts val="1349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349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III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letteratura italiana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latina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greca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inglese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6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6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6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Storia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Filosofia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Matematica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Fisica (CLIL)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Scienze naturali (CLIL)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Storia dell’arte 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Scienze motorie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Religione cattolica 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4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TOTALE ORE SETTIMANALI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2" name="CustomShape 2"/>
          <p:cNvSpPr/>
          <p:nvPr/>
        </p:nvSpPr>
        <p:spPr>
          <a:xfrm>
            <a:off x="6362640" y="1603800"/>
            <a:ext cx="179640" cy="637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</a:pPr>
            <a:br/>
            <a:endParaRPr b="0" lang="it-IT" sz="1800" spc="-1" strike="noStrike">
              <a:latin typeface="Arial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153360" y="6528600"/>
            <a:ext cx="7741800" cy="302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[1]</a:t>
            </a:r>
            <a:r>
              <a:rPr b="0" lang="it-IT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 potenziamento di un’ora di conversazione con docente madrelingua in copresenza con docente titolare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54" name="CustomShape 4"/>
          <p:cNvSpPr/>
          <p:nvPr/>
        </p:nvSpPr>
        <p:spPr>
          <a:xfrm>
            <a:off x="944640" y="729720"/>
            <a:ext cx="7311600" cy="82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c0504d"/>
                </a:solidFill>
                <a:latin typeface="Calibri"/>
                <a:ea typeface="Calibri"/>
              </a:rPr>
              <a:t>Curriculum con potenziamento scientifico 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c0504d"/>
                </a:solidFill>
                <a:latin typeface="Calibri"/>
                <a:ea typeface="Calibri"/>
              </a:rPr>
              <a:t>a curvatura biomedica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55" name="CustomShape 5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A04CFE2-6F02-4B5E-8A22-C2DF320E5DC4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69552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157" name="Table 1"/>
          <p:cNvGraphicFramePr/>
          <p:nvPr/>
        </p:nvGraphicFramePr>
        <p:xfrm>
          <a:off x="1107000" y="1078200"/>
          <a:ext cx="7052400" cy="4820040"/>
        </p:xfrm>
        <a:graphic>
          <a:graphicData uri="http://schemas.openxmlformats.org/drawingml/2006/table">
            <a:tbl>
              <a:tblPr/>
              <a:tblGrid>
                <a:gridCol w="3996720"/>
                <a:gridCol w="1014120"/>
                <a:gridCol w="1012320"/>
                <a:gridCol w="1029600"/>
              </a:tblGrid>
              <a:tr h="300960">
                <a:tc gridSpan="4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Quadro orario delle classi liceali 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63160">
                <a:tc>
                  <a:txBody>
                    <a:bodyPr>
                      <a:noAutofit/>
                    </a:bodyPr>
                    <a:p>
                      <a:pPr marL="25560" algn="ctr">
                        <a:lnSpc>
                          <a:spcPts val="1349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Discipline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5040" algn="ctr">
                        <a:lnSpc>
                          <a:spcPts val="1349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71280" algn="ctr">
                        <a:lnSpc>
                          <a:spcPts val="1349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349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III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</a:tr>
              <a:tr h="30096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letteratura italiana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096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latina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096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greca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1464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Lingua e cultura inglese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6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6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r>
                        <a:rPr b="0" lang="it-IT" sz="16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096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Storia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096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Filosofia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096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Matematica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096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Fisica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096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Scienze naturali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096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Storia dell’arte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</a:tr>
              <a:tr h="33120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Discipline giuridiche ed economiche (CLIL)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30096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Scienze motorie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0960">
                <a:tc>
                  <a:txBody>
                    <a:bodyPr>
                      <a:noAutofit/>
                    </a:bodyPr>
                    <a:p>
                      <a:pPr marL="792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Religione cattolica 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95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TOTALE ORE SETTIMANALI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3960"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54000"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8" name="CustomShape 2"/>
          <p:cNvSpPr/>
          <p:nvPr/>
        </p:nvSpPr>
        <p:spPr>
          <a:xfrm>
            <a:off x="6362640" y="1603800"/>
            <a:ext cx="179640" cy="637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</a:pPr>
            <a:br/>
            <a:endParaRPr b="0" lang="it-IT" sz="1800" spc="-1" strike="noStrike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153360" y="6413760"/>
            <a:ext cx="7741800" cy="302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[1]</a:t>
            </a:r>
            <a:r>
              <a:rPr b="0" lang="it-IT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 potenziamento di un’ora di conversazione con docente madrelingua in copresenza con docente titolare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60" name="CustomShape 4"/>
          <p:cNvSpPr/>
          <p:nvPr/>
        </p:nvSpPr>
        <p:spPr>
          <a:xfrm>
            <a:off x="944640" y="657720"/>
            <a:ext cx="711036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b="1" lang="it-IT" sz="2400" spc="-1" strike="noStrike">
                <a:solidFill>
                  <a:srgbClr val="c0504d"/>
                </a:solidFill>
                <a:latin typeface="Calibri"/>
                <a:ea typeface="Calibri"/>
              </a:rPr>
              <a:t>Curriculum con potenziamento giuridico-economico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61" name="CustomShape 5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F91A566-32EF-4AC2-8129-DAB6690E7E9F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magine 3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1400040"/>
          </a:xfrm>
          <a:prstGeom prst="rect">
            <a:avLst/>
          </a:prstGeom>
          <a:ln w="9360"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216000" y="1871640"/>
            <a:ext cx="8777160" cy="424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Calibri"/>
                <a:ea typeface="DejaVu Sans"/>
              </a:rPr>
              <a:t>Le ragioni della scelta</a:t>
            </a:r>
            <a:r>
              <a:rPr b="0" lang="it-IT" sz="2800" spc="-1" strike="noStrike">
                <a:solidFill>
                  <a:srgbClr val="ff0000"/>
                </a:solidFill>
                <a:latin typeface="Calibri"/>
                <a:ea typeface="DejaVu Sans"/>
              </a:rPr>
              <a:t>:</a:t>
            </a:r>
            <a:br/>
            <a:br/>
            <a:r>
              <a:rPr b="1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1. Mantenere l’identità del Liceo</a:t>
            </a:r>
            <a:br/>
            <a:br/>
            <a:r>
              <a:rPr b="1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2. Favorire gli alunni nelle loro scelte universitarie</a:t>
            </a:r>
            <a:br/>
            <a:br/>
            <a:r>
              <a:rPr b="1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3. Mantenere l’aspetto critico della scuola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4. Opporsi alla disgregazione della cultura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EDA85D4-B267-4E62-8AC5-59F108790CAB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7" descr=""/>
          <p:cNvPicPr/>
          <p:nvPr/>
        </p:nvPicPr>
        <p:blipFill>
          <a:blip r:embed="rId1">
            <a:lum bright="20000"/>
          </a:blip>
          <a:stretch/>
        </p:blipFill>
        <p:spPr>
          <a:xfrm>
            <a:off x="0" y="0"/>
            <a:ext cx="9140760" cy="1396800"/>
          </a:xfrm>
          <a:prstGeom prst="rect">
            <a:avLst/>
          </a:prstGeom>
          <a:ln w="9360"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0" y="-144360"/>
            <a:ext cx="301320" cy="30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2"/>
          <p:cNvSpPr/>
          <p:nvPr/>
        </p:nvSpPr>
        <p:spPr>
          <a:xfrm>
            <a:off x="0" y="-144360"/>
            <a:ext cx="301320" cy="30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3"/>
          <p:cNvSpPr/>
          <p:nvPr/>
        </p:nvSpPr>
        <p:spPr>
          <a:xfrm>
            <a:off x="2624040" y="1479600"/>
            <a:ext cx="3339720" cy="788760"/>
          </a:xfrm>
          <a:prstGeom prst="rect">
            <a:avLst/>
          </a:prstGeom>
          <a:solidFill>
            <a:schemeClr val="accent3">
              <a:lumMod val="95000"/>
              <a:alpha val="59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0000ff"/>
                </a:solidFill>
                <a:latin typeface="Calibri"/>
                <a:ea typeface="DejaVu Sans"/>
              </a:rPr>
              <a:t>Fonte: Eduscopio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0000ff"/>
                </a:solidFill>
                <a:latin typeface="Calibri"/>
                <a:ea typeface="DejaVu Sans"/>
              </a:rPr>
              <a:t>2017/18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  <p:pic>
        <p:nvPicPr>
          <p:cNvPr id="169" name="Immagine 14" descr=""/>
          <p:cNvPicPr/>
          <p:nvPr/>
        </p:nvPicPr>
        <p:blipFill>
          <a:blip r:embed="rId2"/>
          <a:stretch/>
        </p:blipFill>
        <p:spPr>
          <a:xfrm>
            <a:off x="974880" y="2290680"/>
            <a:ext cx="7191000" cy="4303440"/>
          </a:xfrm>
          <a:prstGeom prst="rect">
            <a:avLst/>
          </a:prstGeom>
          <a:ln w="38160">
            <a:solidFill>
              <a:srgbClr val="0070c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sp>
        <p:nvSpPr>
          <p:cNvPr id="170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3521FDE-7E74-40EE-8036-19FDB3B430B3}" type="slidenum">
              <a:rPr b="0" lang="it-I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Application>LibreOffice/6.2.3.2$Windows_X86_64 LibreOffice_project/aecc05fe267cc68dde00352a451aa867b3b546ac</Application>
  <Words>1272</Words>
  <Paragraphs>476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2019-09-28T14:47:06Z</dcterms:created>
  <dc:creator>Giuseppe Navazio</dc:creator>
  <dc:description/>
  <dc:language>it-IT</dc:language>
  <cp:lastModifiedBy/>
  <dcterms:modified xsi:type="dcterms:W3CDTF">2019-10-11T12:37:53Z</dcterms:modified>
  <cp:revision>204</cp:revision>
  <dc:subject/>
  <dc:title>Diapositiva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2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21</vt:i4>
  </property>
</Properties>
</file>